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2"/>
  </p:sldMasterIdLst>
  <p:notesMasterIdLst>
    <p:notesMasterId r:id="rId13"/>
  </p:notesMasterIdLst>
  <p:handoutMasterIdLst>
    <p:handoutMasterId r:id="rId14"/>
  </p:handoutMasterIdLst>
  <p:sldIdLst>
    <p:sldId id="256" r:id="rId3"/>
    <p:sldId id="257" r:id="rId4"/>
    <p:sldId id="267" r:id="rId5"/>
    <p:sldId id="268" r:id="rId6"/>
    <p:sldId id="269" r:id="rId7"/>
    <p:sldId id="260" r:id="rId8"/>
    <p:sldId id="271" r:id="rId9"/>
    <p:sldId id="270" r:id="rId10"/>
    <p:sldId id="273" r:id="rId11"/>
    <p:sldId id="272" r:id="rId12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E25E649-3F16-4E02-A733-19D2CDBF48F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5996" autoAdjust="0"/>
  </p:normalViewPr>
  <p:slideViewPr>
    <p:cSldViewPr>
      <p:cViewPr>
        <p:scale>
          <a:sx n="60" d="100"/>
          <a:sy n="60" d="100"/>
        </p:scale>
        <p:origin x="540" y="132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3" d="100"/>
          <a:sy n="63" d="100"/>
        </p:scale>
        <p:origin x="1986" y="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AA43A-3F76-4A13-9CD6-36134EB429E3}" type="datetimeFigureOut">
              <a:rPr lang="en-US"/>
              <a:t>10/16/2015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0423A-8BCE-448E-A97B-03A88B2B12C1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74A4F-2B7A-4ECB-A400-260B2FFC03C1}" type="datetimeFigureOut">
              <a:rPr lang="en-US"/>
              <a:t>10/16/2015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2A70B-78F2-4DCF-B53B-C990D2FAFB8A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taken from Wikimedia Commons </a:t>
            </a:r>
            <a:r>
              <a:rPr lang="en-US" dirty="0" smtClean="0"/>
              <a:t>(https://commons.wikimedia.org/wiki/File:White_House_DC.JPG) and </a:t>
            </a:r>
            <a:r>
              <a:rPr lang="en-US" dirty="0" smtClean="0"/>
              <a:t>edited by color saturation and resizing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360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147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taken from Wikimedia commons </a:t>
            </a:r>
            <a:r>
              <a:rPr lang="en-US" dirty="0" smtClean="0"/>
              <a:t>(https://commons.wikimedia.org/wiki/File:Branches_US_gov.jpg) and </a:t>
            </a:r>
            <a:r>
              <a:rPr lang="en-US" dirty="0" smtClean="0"/>
              <a:t>edited by creating a highlighted area</a:t>
            </a:r>
            <a:r>
              <a:rPr lang="en-US" baseline="0" dirty="0" smtClean="0"/>
              <a:t> over the executive branch and president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8048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Reagan image taken from </a:t>
            </a:r>
            <a:r>
              <a:rPr lang="en-US" dirty="0" err="1" smtClean="0"/>
              <a:t>flickr</a:t>
            </a:r>
            <a:r>
              <a:rPr lang="en-US" dirty="0" smtClean="0"/>
              <a:t>: https://www.flickr.com/photos/carolinapixel/4313696073 and modified with text overlay “fame” and resized</a:t>
            </a:r>
          </a:p>
          <a:p>
            <a:r>
              <a:rPr lang="en-US" dirty="0" smtClean="0"/>
              <a:t>Nixon image taken from </a:t>
            </a:r>
            <a:r>
              <a:rPr lang="en-US" dirty="0" err="1" smtClean="0"/>
              <a:t>flickr</a:t>
            </a:r>
            <a:r>
              <a:rPr lang="en-US" dirty="0" smtClean="0"/>
              <a:t>: https://www.flickr.com/photos/historyinanhour/4775027305 and modified with</a:t>
            </a:r>
            <a:r>
              <a:rPr lang="en-US" baseline="0" dirty="0" smtClean="0"/>
              <a:t> text overlay “infamy” and resized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3540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</a:t>
            </a:r>
            <a:r>
              <a:rPr lang="en-US" baseline="0" dirty="0" smtClean="0"/>
              <a:t> taken from Wikimedia Commons </a:t>
            </a:r>
            <a:r>
              <a:rPr lang="en-US" baseline="0" dirty="0" smtClean="0"/>
              <a:t>(https://commons.wikimedia.org/wiki/File:Abraham_Lincoln_O-77_by_Gardner,_1863.jpg) and </a:t>
            </a:r>
            <a:r>
              <a:rPr lang="en-US" baseline="0" dirty="0" smtClean="0"/>
              <a:t>resized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323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Image</a:t>
            </a:r>
            <a:r>
              <a:rPr lang="en-US" baseline="0" dirty="0" smtClean="0"/>
              <a:t> taken from Wikimedia Commons </a:t>
            </a:r>
            <a:r>
              <a:rPr lang="en-US" baseline="0" dirty="0" smtClean="0"/>
              <a:t>(https://commons.wikimedia.org/wiki/File:Franklin_D._Roosevelt_-_NARA_-_196715.jpg) and mirrored and </a:t>
            </a:r>
            <a:r>
              <a:rPr lang="en-US" baseline="0" dirty="0" smtClean="0"/>
              <a:t>resized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6605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Image</a:t>
            </a:r>
            <a:r>
              <a:rPr lang="en-US" baseline="0" dirty="0" smtClean="0"/>
              <a:t> taken from Wikimedia Commons </a:t>
            </a:r>
            <a:r>
              <a:rPr lang="en-US" baseline="0" dirty="0" smtClean="0"/>
              <a:t>(https://commons.wikimedia.org/wiki/File:Harry_S_Truman,_bw_half-length_photo_portrait,_facing_front,_1945.jpg) and </a:t>
            </a:r>
            <a:r>
              <a:rPr lang="en-US" baseline="0" dirty="0" smtClean="0"/>
              <a:t>edited by mirroring and resizing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4885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Image</a:t>
            </a:r>
            <a:r>
              <a:rPr lang="en-US" baseline="0" dirty="0" smtClean="0"/>
              <a:t> taken from Wikimedia </a:t>
            </a:r>
            <a:r>
              <a:rPr lang="en-US" baseline="0" dirty="0" smtClean="0"/>
              <a:t>Commons (https://commons.wikimedia.org/wiki/File:Warren_G._Harding.jpg) </a:t>
            </a:r>
            <a:r>
              <a:rPr lang="en-US" baseline="0" dirty="0" smtClean="0"/>
              <a:t>and edited by mirroring and resizing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900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105400"/>
            <a:ext cx="9143999" cy="10668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grpSp>
        <p:nvGrpSpPr>
          <p:cNvPr id="256" name="line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7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9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7435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8" name="Freeform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956816">
              <a:defRPr/>
            </a:lvl6pPr>
            <a:lvl7pPr marL="1956816">
              <a:defRPr/>
            </a:lvl7pPr>
            <a:lvl8pPr marL="1956816">
              <a:defRPr/>
            </a:lvl8pPr>
            <a:lvl9pPr marL="1956816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10/16/2015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679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ine"/>
          <p:cNvGrpSpPr/>
          <p:nvPr/>
        </p:nvGrpSpPr>
        <p:grpSpPr bwMode="invGray">
          <a:xfrm rot="5400000">
            <a:off x="6864412" y="3472598"/>
            <a:ext cx="6492240" cy="64008"/>
            <a:chOff x="1522413" y="1514475"/>
            <a:chExt cx="10569575" cy="64008"/>
          </a:xfrm>
        </p:grpSpPr>
        <p:sp>
          <p:nvSpPr>
            <p:cNvPr id="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61612" y="274639"/>
            <a:ext cx="1371600" cy="590174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12" y="277813"/>
            <a:ext cx="9144001" cy="5898573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10/16/2015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179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548640">
              <a:defRPr/>
            </a:lvl2pPr>
            <a:lvl3pPr marL="777240">
              <a:defRPr/>
            </a:lvl3pPr>
            <a:lvl4pPr marL="1005840">
              <a:defRPr/>
            </a:lvl4pPr>
            <a:lvl5pPr marL="1234440">
              <a:defRPr/>
            </a:lvl5pPr>
            <a:lvl6pPr marL="1463040">
              <a:defRPr baseline="0"/>
            </a:lvl6pPr>
            <a:lvl7pPr marL="1691640">
              <a:defRPr baseline="0"/>
            </a:lvl7pPr>
            <a:lvl8pPr marL="1920240">
              <a:defRPr baseline="0"/>
            </a:lvl8pPr>
            <a:lvl9pPr marL="2148840"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10/16/2015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447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" name="line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6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7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1905000"/>
            <a:ext cx="9144000" cy="2667000"/>
          </a:xfrm>
        </p:spPr>
        <p:txBody>
          <a:bodyPr anchor="b">
            <a:noAutofit/>
          </a:bodyPr>
          <a:lstStyle>
            <a:lvl1pPr algn="l">
              <a:defRPr sz="44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5102525"/>
            <a:ext cx="9143999" cy="106967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10/16/2015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879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9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6815" y="1905000"/>
            <a:ext cx="4419598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10/16/2015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329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1" name="Freeform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0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56816"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/>
            </a:lvl8pPr>
            <a:lvl9pPr marL="1956816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10/16/2015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24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7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8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9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10/16/2015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156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10/16/2015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596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" name="frame"/>
          <p:cNvGrpSpPr/>
          <p:nvPr/>
        </p:nvGrpSpPr>
        <p:grpSpPr bwMode="invGray">
          <a:xfrm>
            <a:off x="4417839" y="1630821"/>
            <a:ext cx="6291028" cy="4575885"/>
            <a:chOff x="4417839" y="1630821"/>
            <a:chExt cx="6291028" cy="4575885"/>
          </a:xfrm>
        </p:grpSpPr>
        <p:grpSp>
          <p:nvGrpSpPr>
            <p:cNvPr id="616" name="Group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8" name="Group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9" name="Group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7" name="Group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8" name="Group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9" name="Group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0022" y="1905000"/>
            <a:ext cx="5669280" cy="4038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10/16/2015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211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" name="frame"/>
          <p:cNvGrpSpPr/>
          <p:nvPr/>
        </p:nvGrpSpPr>
        <p:grpSpPr bwMode="invGray">
          <a:xfrm flipH="1">
            <a:off x="1447500" y="1630821"/>
            <a:ext cx="6291028" cy="4575885"/>
            <a:chOff x="4417839" y="1630821"/>
            <a:chExt cx="6291028" cy="4575885"/>
          </a:xfrm>
        </p:grpSpPr>
        <p:grpSp>
          <p:nvGrpSpPr>
            <p:cNvPr id="615" name="Group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7" name="Group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3" name="Freeform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8" name="Group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69" name="Freeform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6" name="Group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7" name="Group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3" name="Freeform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8" name="Group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19" name="Freeform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45838" y="1884311"/>
            <a:ext cx="5669280" cy="4041648"/>
          </a:xfrm>
          <a:solidFill>
            <a:schemeClr val="bg1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05959" y="3411748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10/16/2015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769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E8FB1-0A7A-443E-AAF7-31D4FA1AA312}" type="datetimeFigureOut">
              <a:rPr lang="en-US"/>
              <a:pPr/>
              <a:t>10/16/2015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A54BD-C84D-46CE-8B72-31BFB26ABA4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56364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72" indent="-27432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4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33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18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947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mailto:Lindsay_Olevitch@knights.ucf.edu" TargetMode="External"/><Relationship Id="rId3" Type="http://schemas.openxmlformats.org/officeDocument/2006/relationships/audio" Target="../media/media10.wma"/><Relationship Id="rId7" Type="http://schemas.openxmlformats.org/officeDocument/2006/relationships/hyperlink" Target="http://www.rantpolitical.com/2015/03/27/ranking-every-u-s-president-from-worst-to-first/" TargetMode="External"/><Relationship Id="rId2" Type="http://schemas.microsoft.com/office/2007/relationships/media" Target="../media/media10.wma"/><Relationship Id="rId1" Type="http://schemas.openxmlformats.org/officeDocument/2006/relationships/tags" Target="../tags/tag9.xml"/><Relationship Id="rId6" Type="http://schemas.openxmlformats.org/officeDocument/2006/relationships/hyperlink" Target="http://www.potus.com/" TargetMode="External"/><Relationship Id="rId11" Type="http://schemas.openxmlformats.org/officeDocument/2006/relationships/image" Target="../media/image3.png"/><Relationship Id="rId5" Type="http://schemas.openxmlformats.org/officeDocument/2006/relationships/hyperlink" Target="https://www.whitehouse.gov/" TargetMode="External"/><Relationship Id="rId10" Type="http://schemas.openxmlformats.org/officeDocument/2006/relationships/slide" Target="slide8.xml"/><Relationship Id="rId4" Type="http://schemas.openxmlformats.org/officeDocument/2006/relationships/slideLayout" Target="../slideLayouts/slideLayout5.xml"/><Relationship Id="rId9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10.xml"/><Relationship Id="rId3" Type="http://schemas.openxmlformats.org/officeDocument/2006/relationships/audio" Target="../media/media2.wma"/><Relationship Id="rId7" Type="http://schemas.openxmlformats.org/officeDocument/2006/relationships/slide" Target="slide4.xml"/><Relationship Id="rId12" Type="http://schemas.openxmlformats.org/officeDocument/2006/relationships/slide" Target="slide9.xml"/><Relationship Id="rId2" Type="http://schemas.microsoft.com/office/2007/relationships/media" Target="../media/media2.wma"/><Relationship Id="rId1" Type="http://schemas.openxmlformats.org/officeDocument/2006/relationships/tags" Target="../tags/tag1.xml"/><Relationship Id="rId6" Type="http://schemas.openxmlformats.org/officeDocument/2006/relationships/slide" Target="slide3.xml"/><Relationship Id="rId11" Type="http://schemas.openxmlformats.org/officeDocument/2006/relationships/slide" Target="slide8.xml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3.png"/><Relationship Id="rId10" Type="http://schemas.openxmlformats.org/officeDocument/2006/relationships/slide" Target="slide7.xml"/><Relationship Id="rId4" Type="http://schemas.openxmlformats.org/officeDocument/2006/relationships/slideLayout" Target="../slideLayouts/slideLayout2.xml"/><Relationship Id="rId9" Type="http://schemas.openxmlformats.org/officeDocument/2006/relationships/slide" Target="slide6.xml"/><Relationship Id="rId14" Type="http://schemas.openxmlformats.org/officeDocument/2006/relationships/slide" Target="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media3.wma"/><Relationship Id="rId7" Type="http://schemas.openxmlformats.org/officeDocument/2006/relationships/slide" Target="slide4.xml"/><Relationship Id="rId2" Type="http://schemas.microsoft.com/office/2007/relationships/media" Target="../media/media3.wma"/><Relationship Id="rId1" Type="http://schemas.openxmlformats.org/officeDocument/2006/relationships/tags" Target="../tags/tag2.xml"/><Relationship Id="rId6" Type="http://schemas.openxmlformats.org/officeDocument/2006/relationships/image" Target="../media/image4.jp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audio" Target="../media/media4.wma"/><Relationship Id="rId7" Type="http://schemas.openxmlformats.org/officeDocument/2006/relationships/slide" Target="slide2.xml"/><Relationship Id="rId2" Type="http://schemas.microsoft.com/office/2007/relationships/media" Target="../media/media4.wma"/><Relationship Id="rId1" Type="http://schemas.openxmlformats.org/officeDocument/2006/relationships/tags" Target="../tags/tag3.xml"/><Relationship Id="rId6" Type="http://schemas.openxmlformats.org/officeDocument/2006/relationships/slide" Target="slide3.xml"/><Relationship Id="rId5" Type="http://schemas.openxmlformats.org/officeDocument/2006/relationships/slide" Target="slide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media5.wma"/><Relationship Id="rId7" Type="http://schemas.openxmlformats.org/officeDocument/2006/relationships/image" Target="../media/image6.jpg"/><Relationship Id="rId2" Type="http://schemas.microsoft.com/office/2007/relationships/media" Target="../media/media5.wma"/><Relationship Id="rId1" Type="http://schemas.openxmlformats.org/officeDocument/2006/relationships/tags" Target="../tags/tag4.xml"/><Relationship Id="rId6" Type="http://schemas.openxmlformats.org/officeDocument/2006/relationships/image" Target="../media/image5.jpg"/><Relationship Id="rId11" Type="http://schemas.openxmlformats.org/officeDocument/2006/relationships/image" Target="../media/image3.png"/><Relationship Id="rId5" Type="http://schemas.openxmlformats.org/officeDocument/2006/relationships/notesSlide" Target="../notesSlides/notesSlide4.xml"/><Relationship Id="rId10" Type="http://schemas.openxmlformats.org/officeDocument/2006/relationships/slide" Target="slide2.xml"/><Relationship Id="rId4" Type="http://schemas.openxmlformats.org/officeDocument/2006/relationships/slideLayout" Target="../slideLayouts/slideLayout4.xml"/><Relationship Id="rId9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media6.wma"/><Relationship Id="rId7" Type="http://schemas.openxmlformats.org/officeDocument/2006/relationships/slide" Target="slide7.xml"/><Relationship Id="rId2" Type="http://schemas.microsoft.com/office/2007/relationships/media" Target="../media/media6.wma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5.xml"/><Relationship Id="rId9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media7.wma"/><Relationship Id="rId7" Type="http://schemas.openxmlformats.org/officeDocument/2006/relationships/slide" Target="slide6.xml"/><Relationship Id="rId2" Type="http://schemas.microsoft.com/office/2007/relationships/media" Target="../media/media7.wma"/><Relationship Id="rId1" Type="http://schemas.openxmlformats.org/officeDocument/2006/relationships/tags" Target="../tags/tag6.xml"/><Relationship Id="rId6" Type="http://schemas.openxmlformats.org/officeDocument/2006/relationships/slide" Target="slide9.xml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media8.wma"/><Relationship Id="rId7" Type="http://schemas.openxmlformats.org/officeDocument/2006/relationships/slide" Target="slide7.xml"/><Relationship Id="rId2" Type="http://schemas.microsoft.com/office/2007/relationships/media" Target="../media/media8.wma"/><Relationship Id="rId1" Type="http://schemas.openxmlformats.org/officeDocument/2006/relationships/tags" Target="../tags/tag7.xml"/><Relationship Id="rId6" Type="http://schemas.openxmlformats.org/officeDocument/2006/relationships/slide" Target="slide9.xml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media9.wma"/><Relationship Id="rId7" Type="http://schemas.openxmlformats.org/officeDocument/2006/relationships/slide" Target="slide8.xml"/><Relationship Id="rId2" Type="http://schemas.microsoft.com/office/2007/relationships/media" Target="../media/media9.wma"/><Relationship Id="rId1" Type="http://schemas.openxmlformats.org/officeDocument/2006/relationships/tags" Target="../tags/tag8.xml"/><Relationship Id="rId6" Type="http://schemas.openxmlformats.org/officeDocument/2006/relationships/slide" Target="slide10.xml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3312" y="1904999"/>
            <a:ext cx="9753599" cy="2667000"/>
          </a:xfrm>
        </p:spPr>
        <p:txBody>
          <a:bodyPr/>
          <a:lstStyle/>
          <a:p>
            <a:pPr algn="ctr"/>
            <a:r>
              <a:rPr lang="en-US" dirty="0" smtClean="0"/>
              <a:t>United States Presidency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dirty="0" smtClean="0"/>
              <a:t>Created by: Lindsay Olevitch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412" y="368080"/>
            <a:ext cx="5105400" cy="3073839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111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39">
        <p:fade/>
      </p:transition>
    </mc:Choice>
    <mc:Fallback>
      <p:transition spd="med" advTm="80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For more information</a:t>
            </a:r>
            <a:endParaRPr lang="en-US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6614" y="1905000"/>
            <a:ext cx="5257799" cy="762000"/>
          </a:xfrm>
        </p:spPr>
        <p:txBody>
          <a:bodyPr>
            <a:noAutofit/>
          </a:bodyPr>
          <a:lstStyle/>
          <a:p>
            <a:pPr algn="ctr"/>
            <a:r>
              <a:rPr lang="en-US" sz="3200" u="sng" dirty="0" smtClean="0"/>
              <a:t>Additional Info and Research</a:t>
            </a:r>
            <a:endParaRPr lang="en-US" sz="3200" u="sng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060" y="2743409"/>
            <a:ext cx="5791199" cy="3352801"/>
          </a:xfrm>
        </p:spPr>
        <p:txBody>
          <a:bodyPr>
            <a:normAutofit/>
          </a:bodyPr>
          <a:lstStyle/>
          <a:p>
            <a:r>
              <a:rPr lang="en-US" dirty="0" smtClean="0"/>
              <a:t>Executive Branch:</a:t>
            </a:r>
          </a:p>
          <a:p>
            <a:pPr marL="0" indent="0">
              <a:buNone/>
            </a:pPr>
            <a:r>
              <a:rPr lang="en-US" dirty="0" smtClean="0">
                <a:hlinkClick r:id="rId5"/>
              </a:rPr>
              <a:t>White House official website</a:t>
            </a:r>
            <a:endParaRPr lang="en-US" dirty="0" smtClean="0"/>
          </a:p>
          <a:p>
            <a:r>
              <a:rPr lang="en-US" dirty="0" smtClean="0"/>
              <a:t>Presidents:</a:t>
            </a:r>
          </a:p>
          <a:p>
            <a:pPr marL="0" indent="0">
              <a:buNone/>
            </a:pPr>
            <a:r>
              <a:rPr lang="en-US" dirty="0" smtClean="0">
                <a:hlinkClick r:id="rId6"/>
              </a:rPr>
              <a:t>Information about each Presidential Term</a:t>
            </a:r>
            <a:endParaRPr lang="en-US" dirty="0" smtClean="0"/>
          </a:p>
          <a:p>
            <a:r>
              <a:rPr lang="en-US" dirty="0" smtClean="0"/>
              <a:t>Famous Presidents:</a:t>
            </a:r>
          </a:p>
          <a:p>
            <a:pPr marL="0" indent="0">
              <a:buNone/>
            </a:pPr>
            <a:r>
              <a:rPr lang="en-US" dirty="0" smtClean="0">
                <a:hlinkClick r:id="rId7"/>
              </a:rPr>
              <a:t>Information regarding Presidential rankings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6560" y="1905000"/>
            <a:ext cx="4416552" cy="762000"/>
          </a:xfrm>
        </p:spPr>
        <p:txBody>
          <a:bodyPr>
            <a:normAutofit/>
          </a:bodyPr>
          <a:lstStyle/>
          <a:p>
            <a:pPr algn="ctr"/>
            <a:r>
              <a:rPr lang="en-US" sz="3200" u="sng" dirty="0" smtClean="0"/>
              <a:t>Contact the Author</a:t>
            </a:r>
            <a:endParaRPr lang="en-US" sz="3200" u="sng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0" y="2743199"/>
            <a:ext cx="4949952" cy="3352801"/>
          </a:xfrm>
        </p:spPr>
        <p:txBody>
          <a:bodyPr>
            <a:normAutofit/>
          </a:bodyPr>
          <a:lstStyle/>
          <a:p>
            <a:r>
              <a:rPr lang="en-US" dirty="0" smtClean="0"/>
              <a:t>For more information please email:     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dirty="0">
                <a:hlinkClick r:id="rId8"/>
              </a:rPr>
              <a:t>Lindsay_Olevitch@knights.ucf.edu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9" name="Frame 8">
            <a:hlinkClick r:id="rId9" action="ppaction://hlinksldjump"/>
          </p:cNvPr>
          <p:cNvSpPr/>
          <p:nvPr/>
        </p:nvSpPr>
        <p:spPr>
          <a:xfrm>
            <a:off x="9523412" y="5819104"/>
            <a:ext cx="990600" cy="734096"/>
          </a:xfrm>
          <a:prstGeom prst="frame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637712" y="6019800"/>
            <a:ext cx="76200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smtClean="0">
                <a:solidFill>
                  <a:schemeClr val="accent1"/>
                </a:solidFill>
                <a:hlinkClick r:id="rId9" action="ppaction://hlinksldjump"/>
              </a:rPr>
              <a:t>Home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1" name="Right Arrow 10">
            <a:hlinkClick r:id="rId10" action="ppaction://hlinksldjump"/>
          </p:cNvPr>
          <p:cNvSpPr/>
          <p:nvPr/>
        </p:nvSpPr>
        <p:spPr>
          <a:xfrm rot="10800000">
            <a:off x="8151812" y="5791200"/>
            <a:ext cx="1219200" cy="762000"/>
          </a:xfrm>
          <a:prstGeom prst="rightArrow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837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7419">
        <p:fade/>
      </p:transition>
    </mc:Choice>
    <mc:Fallback>
      <p:transition spd="med" advTm="574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Table of Contents</a:t>
            </a:r>
            <a:endParaRPr lang="en-US" sz="4000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522414" y="1752600"/>
            <a:ext cx="9144000" cy="4267200"/>
          </a:xfrm>
        </p:spPr>
        <p:txBody>
          <a:bodyPr>
            <a:normAutofit lnSpcReduction="10000"/>
          </a:bodyPr>
          <a:lstStyle/>
          <a:p>
            <a:r>
              <a:rPr lang="en-US" sz="3200" dirty="0">
                <a:hlinkClick r:id="rId6" action="ppaction://hlinksldjump"/>
              </a:rPr>
              <a:t>Executive Branch</a:t>
            </a:r>
            <a:endParaRPr lang="en-US" sz="3200" dirty="0"/>
          </a:p>
          <a:p>
            <a:pPr lvl="1"/>
            <a:r>
              <a:rPr lang="en-US" sz="2400" dirty="0">
                <a:hlinkClick r:id="rId7" action="ppaction://hlinksldjump"/>
              </a:rPr>
              <a:t>Functions of the Executive Branch</a:t>
            </a:r>
            <a:endParaRPr lang="en-US" sz="2400" dirty="0"/>
          </a:p>
          <a:p>
            <a:r>
              <a:rPr lang="en-US" sz="3200" dirty="0">
                <a:hlinkClick r:id="rId8" action="ppaction://hlinksldjump"/>
              </a:rPr>
              <a:t>Famous </a:t>
            </a:r>
            <a:r>
              <a:rPr lang="en-US" sz="3200" dirty="0" smtClean="0">
                <a:hlinkClick r:id="rId8" action="ppaction://hlinksldjump"/>
              </a:rPr>
              <a:t>Presidents</a:t>
            </a:r>
            <a:endParaRPr lang="en-US" sz="3200" dirty="0" smtClean="0"/>
          </a:p>
          <a:p>
            <a:pPr lvl="1"/>
            <a:r>
              <a:rPr lang="en-US" sz="2400" dirty="0" smtClean="0">
                <a:hlinkClick r:id="rId9" action="ppaction://hlinksldjump"/>
              </a:rPr>
              <a:t>Abraham Lincoln</a:t>
            </a:r>
            <a:r>
              <a:rPr lang="en-US" sz="2400" dirty="0" smtClean="0"/>
              <a:t>: champion for civil rights</a:t>
            </a:r>
          </a:p>
          <a:p>
            <a:pPr lvl="1"/>
            <a:r>
              <a:rPr lang="en-US" sz="2400" dirty="0" smtClean="0">
                <a:hlinkClick r:id="rId10" action="ppaction://hlinksldjump"/>
              </a:rPr>
              <a:t>Franklin D. Roosevelt</a:t>
            </a:r>
            <a:r>
              <a:rPr lang="en-US" sz="2400" dirty="0" smtClean="0"/>
              <a:t>: savior of the Great </a:t>
            </a:r>
            <a:r>
              <a:rPr lang="en-US" sz="2400" dirty="0" smtClean="0"/>
              <a:t>Depression</a:t>
            </a:r>
          </a:p>
          <a:p>
            <a:r>
              <a:rPr lang="en-US" sz="3200" dirty="0" smtClean="0">
                <a:hlinkClick r:id="rId8" action="ppaction://hlinksldjump"/>
              </a:rPr>
              <a:t>Infamous Presidents</a:t>
            </a:r>
            <a:endParaRPr lang="en-US" sz="3200" dirty="0" smtClean="0"/>
          </a:p>
          <a:p>
            <a:pPr lvl="1"/>
            <a:r>
              <a:rPr lang="en-US" sz="2400" dirty="0">
                <a:hlinkClick r:id="rId11" action="ppaction://hlinksldjump"/>
              </a:rPr>
              <a:t>Harry S. Truman</a:t>
            </a:r>
            <a:r>
              <a:rPr lang="en-US" sz="2400" dirty="0"/>
              <a:t>: the ultimate bomber</a:t>
            </a:r>
          </a:p>
          <a:p>
            <a:pPr lvl="1"/>
            <a:r>
              <a:rPr lang="en-US" sz="2400" dirty="0" smtClean="0">
                <a:hlinkClick r:id="rId12" action="ppaction://hlinksldjump"/>
              </a:rPr>
              <a:t>Warren </a:t>
            </a:r>
            <a:r>
              <a:rPr lang="en-US" sz="2400" dirty="0" smtClean="0">
                <a:hlinkClick r:id="rId12" action="ppaction://hlinksldjump"/>
              </a:rPr>
              <a:t>G. Harding</a:t>
            </a:r>
            <a:r>
              <a:rPr lang="en-US" sz="2400" dirty="0" smtClean="0"/>
              <a:t>: corruption at its finest</a:t>
            </a:r>
          </a:p>
          <a:p>
            <a:r>
              <a:rPr lang="en-US" sz="3200" dirty="0" smtClean="0">
                <a:hlinkClick r:id="rId13" action="ppaction://hlinksldjump"/>
              </a:rPr>
              <a:t>Additional </a:t>
            </a:r>
            <a:r>
              <a:rPr lang="en-US" sz="3200" dirty="0" smtClean="0">
                <a:hlinkClick r:id="rId13" action="ppaction://hlinksldjump"/>
              </a:rPr>
              <a:t>information</a:t>
            </a:r>
            <a:endParaRPr lang="en-US" sz="3200" dirty="0"/>
          </a:p>
        </p:txBody>
      </p:sp>
      <p:sp>
        <p:nvSpPr>
          <p:cNvPr id="2" name="Right Arrow 1">
            <a:hlinkClick r:id="rId6" action="ppaction://hlinksldjump"/>
          </p:cNvPr>
          <p:cNvSpPr/>
          <p:nvPr/>
        </p:nvSpPr>
        <p:spPr>
          <a:xfrm>
            <a:off x="10666412" y="5791200"/>
            <a:ext cx="1219200" cy="762000"/>
          </a:xfrm>
          <a:prstGeom prst="rightArrow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ame 2">
            <a:hlinkClick r:id="rId14" action="ppaction://hlinksldjump"/>
          </p:cNvPr>
          <p:cNvSpPr/>
          <p:nvPr/>
        </p:nvSpPr>
        <p:spPr>
          <a:xfrm>
            <a:off x="9523412" y="5819104"/>
            <a:ext cx="990600" cy="734096"/>
          </a:xfrm>
          <a:prstGeom prst="frame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637712" y="6019800"/>
            <a:ext cx="76200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smtClean="0">
                <a:solidFill>
                  <a:schemeClr val="accent1"/>
                </a:solidFill>
                <a:hlinkClick r:id="rId14" action="ppaction://hlinksldjump"/>
              </a:rPr>
              <a:t>Home</a:t>
            </a:r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8761412" y="4752304"/>
            <a:ext cx="762000" cy="8382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11237916" y="4648200"/>
            <a:ext cx="19045" cy="9144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8536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3211">
        <p:fade/>
      </p:transition>
    </mc:Choice>
    <mc:Fallback>
      <p:transition spd="med" advTm="432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Executive Branch of Government</a:t>
            </a:r>
            <a:endParaRPr lang="en-US" sz="4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937" y="1921239"/>
            <a:ext cx="5314950" cy="3352800"/>
          </a:xfrm>
        </p:spPr>
      </p:pic>
      <p:sp>
        <p:nvSpPr>
          <p:cNvPr id="7" name="Right Arrow 6">
            <a:hlinkClick r:id="rId7" action="ppaction://hlinksldjump"/>
          </p:cNvPr>
          <p:cNvSpPr/>
          <p:nvPr/>
        </p:nvSpPr>
        <p:spPr>
          <a:xfrm>
            <a:off x="10666412" y="5791200"/>
            <a:ext cx="1219200" cy="762000"/>
          </a:xfrm>
          <a:prstGeom prst="rightArrow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>
            <a:hlinkClick r:id="rId8" action="ppaction://hlinksldjump"/>
          </p:cNvPr>
          <p:cNvSpPr/>
          <p:nvPr/>
        </p:nvSpPr>
        <p:spPr>
          <a:xfrm rot="10800000">
            <a:off x="8151812" y="5791200"/>
            <a:ext cx="1219200" cy="762000"/>
          </a:xfrm>
          <a:prstGeom prst="rightArrow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ame 8">
            <a:hlinkClick r:id="rId8" action="ppaction://hlinksldjump"/>
          </p:cNvPr>
          <p:cNvSpPr/>
          <p:nvPr/>
        </p:nvSpPr>
        <p:spPr>
          <a:xfrm>
            <a:off x="9523412" y="5819104"/>
            <a:ext cx="990600" cy="734096"/>
          </a:xfrm>
          <a:prstGeom prst="frame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637712" y="6019800"/>
            <a:ext cx="76200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smtClean="0">
                <a:solidFill>
                  <a:schemeClr val="accent1"/>
                </a:solidFill>
                <a:hlinkClick r:id="rId8" action="ppaction://hlinksldjump"/>
              </a:rPr>
              <a:t>Home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1" name="Content Placeholder 4"/>
          <p:cNvSpPr txBox="1">
            <a:spLocks/>
          </p:cNvSpPr>
          <p:nvPr/>
        </p:nvSpPr>
        <p:spPr>
          <a:xfrm>
            <a:off x="760412" y="2256019"/>
            <a:ext cx="5867398" cy="26832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916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Article II of the Constitution</a:t>
            </a:r>
          </a:p>
          <a:p>
            <a:r>
              <a:rPr lang="en-US" sz="3200" dirty="0" smtClean="0"/>
              <a:t>President as the figurehead </a:t>
            </a:r>
          </a:p>
          <a:p>
            <a:r>
              <a:rPr lang="en-US" sz="3200" dirty="0" smtClean="0"/>
              <a:t>Vice President &amp; Cabinet</a:t>
            </a:r>
          </a:p>
          <a:p>
            <a:r>
              <a:rPr lang="en-US" sz="3200" i="1" u="sng" dirty="0" smtClean="0"/>
              <a:t>Executes</a:t>
            </a:r>
            <a:r>
              <a:rPr lang="en-US" sz="3200" dirty="0" smtClean="0"/>
              <a:t> laws in the country</a:t>
            </a:r>
            <a:endParaRPr lang="en-US" sz="32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5807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9980">
        <p:fade/>
      </p:transition>
    </mc:Choice>
    <mc:Fallback>
      <p:transition spd="med" advTm="499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Executive Functions</a:t>
            </a:r>
            <a:endParaRPr lang="en-US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912813" y="1752600"/>
            <a:ext cx="10363199" cy="4267200"/>
          </a:xfrm>
        </p:spPr>
        <p:txBody>
          <a:bodyPr numCol="3">
            <a:normAutofit/>
          </a:bodyPr>
          <a:lstStyle/>
          <a:p>
            <a:pPr marL="0" indent="0">
              <a:buNone/>
            </a:pPr>
            <a:r>
              <a:rPr lang="en-US" sz="3200" u="sng" dirty="0" smtClean="0"/>
              <a:t>President</a:t>
            </a:r>
          </a:p>
          <a:p>
            <a:r>
              <a:rPr lang="en-US" sz="3200" dirty="0" smtClean="0"/>
              <a:t>Head of State</a:t>
            </a:r>
            <a:endParaRPr lang="en-US" sz="3200" dirty="0"/>
          </a:p>
          <a:p>
            <a:r>
              <a:rPr lang="en-US" sz="3200" dirty="0" smtClean="0"/>
              <a:t>Commander-in-chief </a:t>
            </a:r>
            <a:endParaRPr lang="en-US" sz="3200" dirty="0"/>
          </a:p>
          <a:p>
            <a:r>
              <a:rPr lang="en-US" sz="3200" dirty="0" smtClean="0"/>
              <a:t>Foreign diplomat</a:t>
            </a:r>
          </a:p>
          <a:p>
            <a:endParaRPr lang="en-US" sz="3200" dirty="0"/>
          </a:p>
          <a:p>
            <a:pPr marL="0" indent="0">
              <a:buNone/>
            </a:pPr>
            <a:r>
              <a:rPr lang="en-US" sz="3200" u="sng" dirty="0" smtClean="0"/>
              <a:t>Vice President</a:t>
            </a:r>
          </a:p>
          <a:p>
            <a:r>
              <a:rPr lang="en-US" sz="3200" dirty="0" smtClean="0"/>
              <a:t>“President” of Senate</a:t>
            </a:r>
          </a:p>
          <a:p>
            <a:r>
              <a:rPr lang="en-US" sz="3200" dirty="0" smtClean="0"/>
              <a:t>Take over if needed</a:t>
            </a:r>
          </a:p>
          <a:p>
            <a:r>
              <a:rPr lang="en-US" sz="3200" dirty="0" smtClean="0"/>
              <a:t>Serve President as needed</a:t>
            </a:r>
            <a:endParaRPr lang="en-US" sz="3200" u="sng" dirty="0"/>
          </a:p>
          <a:p>
            <a:pPr marL="0" indent="0">
              <a:buNone/>
            </a:pPr>
            <a:r>
              <a:rPr lang="en-US" sz="3200" u="sng" dirty="0" smtClean="0"/>
              <a:t>Cabinet Members</a:t>
            </a:r>
          </a:p>
          <a:p>
            <a:r>
              <a:rPr lang="en-US" sz="3200" dirty="0"/>
              <a:t>Appointed by President</a:t>
            </a:r>
          </a:p>
          <a:p>
            <a:r>
              <a:rPr lang="en-US" sz="3200" dirty="0" smtClean="0"/>
              <a:t>15 different departments</a:t>
            </a:r>
          </a:p>
          <a:p>
            <a:r>
              <a:rPr lang="en-US" sz="3200" dirty="0" smtClean="0"/>
              <a:t>Running federal agencies</a:t>
            </a:r>
            <a:endParaRPr lang="en-US" sz="3200" dirty="0"/>
          </a:p>
        </p:txBody>
      </p:sp>
      <p:sp>
        <p:nvSpPr>
          <p:cNvPr id="7" name="Right Arrow 6">
            <a:hlinkClick r:id="rId5" action="ppaction://hlinksldjump"/>
          </p:cNvPr>
          <p:cNvSpPr/>
          <p:nvPr/>
        </p:nvSpPr>
        <p:spPr>
          <a:xfrm>
            <a:off x="10666412" y="5791200"/>
            <a:ext cx="1219200" cy="762000"/>
          </a:xfrm>
          <a:prstGeom prst="rightArrow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>
            <a:hlinkClick r:id="rId6" action="ppaction://hlinksldjump"/>
          </p:cNvPr>
          <p:cNvSpPr/>
          <p:nvPr/>
        </p:nvSpPr>
        <p:spPr>
          <a:xfrm rot="10800000">
            <a:off x="8151812" y="5791200"/>
            <a:ext cx="1219200" cy="762000"/>
          </a:xfrm>
          <a:prstGeom prst="rightArrow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ame 8">
            <a:hlinkClick r:id="rId7" action="ppaction://hlinksldjump"/>
          </p:cNvPr>
          <p:cNvSpPr/>
          <p:nvPr/>
        </p:nvSpPr>
        <p:spPr>
          <a:xfrm>
            <a:off x="9523412" y="5819104"/>
            <a:ext cx="990600" cy="734096"/>
          </a:xfrm>
          <a:prstGeom prst="frame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>
            <a:hlinkClick r:id="rId8" action="ppaction://hlinksldjump"/>
          </p:cNvPr>
          <p:cNvSpPr txBox="1"/>
          <p:nvPr/>
        </p:nvSpPr>
        <p:spPr>
          <a:xfrm>
            <a:off x="9637712" y="6019800"/>
            <a:ext cx="76200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smtClean="0">
                <a:solidFill>
                  <a:schemeClr val="accent1"/>
                </a:solidFill>
                <a:hlinkClick r:id="rId7" action="ppaction://hlinksldjump"/>
              </a:rPr>
              <a:t>Home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Plus 2"/>
          <p:cNvSpPr/>
          <p:nvPr/>
        </p:nvSpPr>
        <p:spPr>
          <a:xfrm>
            <a:off x="3198812" y="1788826"/>
            <a:ext cx="457200" cy="457200"/>
          </a:xfrm>
          <a:prstGeom prst="mathPlus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lus 10"/>
          <p:cNvSpPr/>
          <p:nvPr/>
        </p:nvSpPr>
        <p:spPr>
          <a:xfrm>
            <a:off x="7085012" y="1788826"/>
            <a:ext cx="457200" cy="457200"/>
          </a:xfrm>
          <a:prstGeom prst="mathPlus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730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14585">
        <p:fade/>
      </p:transition>
    </mc:Choice>
    <mc:Fallback>
      <p:transition spd="med" advTm="1145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uiExpand="1" build="p"/>
      <p:bldP spid="7" grpId="0" animBg="1"/>
      <p:bldP spid="8" grpId="0" animBg="1"/>
      <p:bldP spid="9" grpId="0" animBg="1"/>
      <p:bldP spid="10" grpId="0"/>
      <p:bldP spid="3" grpId="0" animBg="1"/>
      <p:bldP spid="3" grpId="1" animBg="1"/>
      <p:bldP spid="11" grpId="0" animBg="1"/>
      <p:bldP spid="1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217" y="3173732"/>
            <a:ext cx="2540000" cy="31877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662" y="3134977"/>
            <a:ext cx="2540000" cy="3187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Famous Presidents</a:t>
            </a:r>
            <a:endParaRPr lang="en-US" sz="40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1522414" y="1905000"/>
            <a:ext cx="9143999" cy="1204993"/>
          </a:xfrm>
        </p:spPr>
        <p:txBody>
          <a:bodyPr/>
          <a:lstStyle/>
          <a:p>
            <a:r>
              <a:rPr lang="en-US" sz="3200" dirty="0" smtClean="0"/>
              <a:t>What makes a president famous?</a:t>
            </a:r>
          </a:p>
          <a:p>
            <a:r>
              <a:rPr lang="en-US" sz="3200" dirty="0" smtClean="0"/>
              <a:t>What’s the difference between fame and infamy?</a:t>
            </a:r>
          </a:p>
          <a:p>
            <a:endParaRPr lang="en-US" dirty="0" smtClean="0"/>
          </a:p>
        </p:txBody>
      </p:sp>
      <p:sp>
        <p:nvSpPr>
          <p:cNvPr id="7" name="Right Arrow 6">
            <a:hlinkClick r:id="rId8" action="ppaction://hlinksldjump"/>
          </p:cNvPr>
          <p:cNvSpPr/>
          <p:nvPr/>
        </p:nvSpPr>
        <p:spPr>
          <a:xfrm>
            <a:off x="10666412" y="5791200"/>
            <a:ext cx="1219200" cy="762000"/>
          </a:xfrm>
          <a:prstGeom prst="rightArrow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>
            <a:hlinkClick r:id="rId9" action="ppaction://hlinksldjump"/>
          </p:cNvPr>
          <p:cNvSpPr/>
          <p:nvPr/>
        </p:nvSpPr>
        <p:spPr>
          <a:xfrm rot="10800000">
            <a:off x="8151812" y="5791200"/>
            <a:ext cx="1219200" cy="762000"/>
          </a:xfrm>
          <a:prstGeom prst="rightArrow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ame 8">
            <a:hlinkClick r:id="rId10" action="ppaction://hlinksldjump"/>
          </p:cNvPr>
          <p:cNvSpPr/>
          <p:nvPr/>
        </p:nvSpPr>
        <p:spPr>
          <a:xfrm>
            <a:off x="9523412" y="5819104"/>
            <a:ext cx="990600" cy="734096"/>
          </a:xfrm>
          <a:prstGeom prst="frame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637712" y="6019800"/>
            <a:ext cx="76200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smtClean="0">
                <a:solidFill>
                  <a:schemeClr val="accent1"/>
                </a:solidFill>
                <a:hlinkClick r:id="rId10" action="ppaction://hlinksldjump"/>
              </a:rPr>
              <a:t>Home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3" name="Content Placeholder 5"/>
          <p:cNvSpPr>
            <a:spLocks noGrp="1"/>
          </p:cNvSpPr>
          <p:nvPr>
            <p:ph sz="half" idx="2"/>
          </p:nvPr>
        </p:nvSpPr>
        <p:spPr>
          <a:xfrm>
            <a:off x="1490346" y="3069745"/>
            <a:ext cx="9296398" cy="2639523"/>
          </a:xfrm>
        </p:spPr>
        <p:txBody>
          <a:bodyPr numCol="2">
            <a:normAutofit/>
          </a:bodyPr>
          <a:lstStyle/>
          <a:p>
            <a:pPr marL="0" indent="0">
              <a:buNone/>
            </a:pPr>
            <a:r>
              <a:rPr lang="en-US" sz="3200" u="sng" dirty="0" smtClean="0"/>
              <a:t>Fame:</a:t>
            </a:r>
          </a:p>
          <a:p>
            <a:r>
              <a:rPr lang="en-US" dirty="0" smtClean="0"/>
              <a:t>Positive impact on society</a:t>
            </a:r>
          </a:p>
          <a:p>
            <a:r>
              <a:rPr lang="en-US" dirty="0" smtClean="0"/>
              <a:t>Growth of the country</a:t>
            </a:r>
          </a:p>
          <a:p>
            <a:r>
              <a:rPr lang="en-US" dirty="0" smtClean="0"/>
              <a:t>Cares for general well being</a:t>
            </a:r>
          </a:p>
        </p:txBody>
      </p:sp>
      <p:sp>
        <p:nvSpPr>
          <p:cNvPr id="18" name="Content Placeholder 5"/>
          <p:cNvSpPr>
            <a:spLocks noGrp="1"/>
          </p:cNvSpPr>
          <p:nvPr>
            <p:ph sz="half" idx="2"/>
          </p:nvPr>
        </p:nvSpPr>
        <p:spPr>
          <a:xfrm>
            <a:off x="6082614" y="3094729"/>
            <a:ext cx="6336398" cy="2639523"/>
          </a:xfrm>
        </p:spPr>
        <p:txBody>
          <a:bodyPr numCol="1">
            <a:normAutofit/>
          </a:bodyPr>
          <a:lstStyle/>
          <a:p>
            <a:pPr marL="0" indent="0">
              <a:buNone/>
            </a:pPr>
            <a:r>
              <a:rPr lang="en-US" sz="3200" u="sng" dirty="0" smtClean="0"/>
              <a:t>Infamy:</a:t>
            </a:r>
          </a:p>
          <a:p>
            <a:r>
              <a:rPr lang="en-US" dirty="0" smtClean="0"/>
              <a:t>Remembered for a mistake or controversial decision</a:t>
            </a:r>
          </a:p>
          <a:p>
            <a:r>
              <a:rPr lang="en-US" dirty="0" smtClean="0"/>
              <a:t>Poor presidency</a:t>
            </a:r>
          </a:p>
          <a:p>
            <a:r>
              <a:rPr lang="en-US" dirty="0" smtClean="0"/>
              <a:t>Lack of growth or positive change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9555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5544">
        <p:fade/>
      </p:transition>
    </mc:Choice>
    <mc:Fallback>
      <p:transition spd="med" advTm="955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Abraham Lincoln</a:t>
            </a:r>
            <a:endParaRPr lang="en-US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5364051"/>
            <a:ext cx="2663260" cy="762000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en-US" dirty="0"/>
              <a:t>Portrait of </a:t>
            </a:r>
            <a:r>
              <a:rPr lang="en-US" dirty="0" smtClean="0"/>
              <a:t>Abraham Lincoln</a:t>
            </a:r>
            <a:endParaRPr lang="en-US" dirty="0"/>
          </a:p>
          <a:p>
            <a:pPr algn="ctr"/>
            <a:r>
              <a:rPr lang="en-US" dirty="0"/>
              <a:t> taken from Wikimedia Commons</a:t>
            </a:r>
          </a:p>
          <a:p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1522413" y="1893194"/>
            <a:ext cx="2663260" cy="33528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99012" y="2251064"/>
            <a:ext cx="6705600" cy="3352801"/>
          </a:xfrm>
        </p:spPr>
        <p:txBody>
          <a:bodyPr>
            <a:normAutofit/>
          </a:bodyPr>
          <a:lstStyle/>
          <a:p>
            <a:r>
              <a:rPr lang="en-US" dirty="0" smtClean="0"/>
              <a:t>Civil War Era leader</a:t>
            </a:r>
          </a:p>
          <a:p>
            <a:r>
              <a:rPr lang="en-US" dirty="0" smtClean="0"/>
              <a:t>Freedom of enslaved peoples</a:t>
            </a:r>
          </a:p>
          <a:p>
            <a:r>
              <a:rPr lang="en-US" dirty="0" smtClean="0"/>
              <a:t>Reunification of the nation</a:t>
            </a:r>
          </a:p>
          <a:p>
            <a:r>
              <a:rPr lang="en-US" dirty="0" smtClean="0"/>
              <a:t>Assassinated at Ford’s Theatre</a:t>
            </a:r>
          </a:p>
          <a:p>
            <a:r>
              <a:rPr lang="en-US" dirty="0" smtClean="0"/>
              <a:t>Legacy of a freedom fighter</a:t>
            </a:r>
          </a:p>
        </p:txBody>
      </p:sp>
      <p:sp>
        <p:nvSpPr>
          <p:cNvPr id="8" name="Right Arrow 7">
            <a:hlinkClick r:id="rId7" action="ppaction://hlinksldjump"/>
          </p:cNvPr>
          <p:cNvSpPr/>
          <p:nvPr/>
        </p:nvSpPr>
        <p:spPr>
          <a:xfrm>
            <a:off x="10666412" y="5791200"/>
            <a:ext cx="1219200" cy="762000"/>
          </a:xfrm>
          <a:prstGeom prst="rightArrow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hlinkClick r:id="rId8" action="ppaction://hlinksldjump"/>
          </p:cNvPr>
          <p:cNvSpPr/>
          <p:nvPr/>
        </p:nvSpPr>
        <p:spPr>
          <a:xfrm rot="10800000">
            <a:off x="8151812" y="5791200"/>
            <a:ext cx="1219200" cy="762000"/>
          </a:xfrm>
          <a:prstGeom prst="rightArrow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ame 9">
            <a:hlinkClick r:id="rId9" action="ppaction://hlinksldjump"/>
          </p:cNvPr>
          <p:cNvSpPr/>
          <p:nvPr/>
        </p:nvSpPr>
        <p:spPr>
          <a:xfrm>
            <a:off x="9523412" y="5819104"/>
            <a:ext cx="990600" cy="734096"/>
          </a:xfrm>
          <a:prstGeom prst="frame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637712" y="6019800"/>
            <a:ext cx="76200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smtClean="0">
                <a:solidFill>
                  <a:schemeClr val="accent1"/>
                </a:solidFill>
                <a:hlinkClick r:id="rId9" action="ppaction://hlinksldjump"/>
              </a:rPr>
              <a:t>Home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5151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7157">
        <p:fade/>
      </p:transition>
    </mc:Choice>
    <mc:Fallback>
      <p:transition spd="med" advTm="67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Franklin D. Roosevelt</a:t>
            </a:r>
            <a:endParaRPr lang="en-US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6191" y="5256727"/>
            <a:ext cx="2757072" cy="762000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en-US" dirty="0" smtClean="0"/>
              <a:t>Portrait of Franklin D. Roosevelt</a:t>
            </a:r>
          </a:p>
          <a:p>
            <a:pPr algn="ctr"/>
            <a:r>
              <a:rPr lang="en-US" dirty="0" smtClean="0"/>
              <a:t> taken from Wikimedia Commons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99012" y="2286000"/>
            <a:ext cx="6705600" cy="3033706"/>
          </a:xfrm>
        </p:spPr>
        <p:txBody>
          <a:bodyPr>
            <a:normAutofit/>
          </a:bodyPr>
          <a:lstStyle/>
          <a:p>
            <a:r>
              <a:rPr lang="en-US" dirty="0" smtClean="0"/>
              <a:t>New Deal legislation</a:t>
            </a:r>
          </a:p>
          <a:p>
            <a:r>
              <a:rPr lang="en-US" dirty="0" smtClean="0"/>
              <a:t>Economic and social reform</a:t>
            </a:r>
          </a:p>
          <a:p>
            <a:r>
              <a:rPr lang="en-US" dirty="0" smtClean="0"/>
              <a:t>World War II</a:t>
            </a:r>
          </a:p>
          <a:p>
            <a:r>
              <a:rPr lang="en-US" dirty="0" smtClean="0"/>
              <a:t>4 Presidential Terms</a:t>
            </a:r>
            <a:endParaRPr lang="en-US" dirty="0"/>
          </a:p>
        </p:txBody>
      </p:sp>
      <p:sp>
        <p:nvSpPr>
          <p:cNvPr id="7" name="Right Arrow 6">
            <a:hlinkClick r:id="rId6" action="ppaction://hlinksldjump"/>
          </p:cNvPr>
          <p:cNvSpPr/>
          <p:nvPr/>
        </p:nvSpPr>
        <p:spPr>
          <a:xfrm>
            <a:off x="10666412" y="5791200"/>
            <a:ext cx="1219200" cy="762000"/>
          </a:xfrm>
          <a:prstGeom prst="rightArrow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>
            <a:hlinkClick r:id="rId7" action="ppaction://hlinksldjump"/>
          </p:cNvPr>
          <p:cNvSpPr/>
          <p:nvPr/>
        </p:nvSpPr>
        <p:spPr>
          <a:xfrm rot="10800000">
            <a:off x="8151812" y="5791200"/>
            <a:ext cx="1219200" cy="762000"/>
          </a:xfrm>
          <a:prstGeom prst="rightArrow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ame 8">
            <a:hlinkClick r:id="rId8" action="ppaction://hlinksldjump"/>
          </p:cNvPr>
          <p:cNvSpPr/>
          <p:nvPr/>
        </p:nvSpPr>
        <p:spPr>
          <a:xfrm>
            <a:off x="9523412" y="5819104"/>
            <a:ext cx="990600" cy="734096"/>
          </a:xfrm>
          <a:prstGeom prst="frame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637712" y="6019800"/>
            <a:ext cx="76200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smtClean="0">
                <a:solidFill>
                  <a:schemeClr val="accent1"/>
                </a:solidFill>
                <a:hlinkClick r:id="rId8" action="ppaction://hlinksldjump"/>
              </a:rPr>
              <a:t>Home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484765" y="1881389"/>
            <a:ext cx="2798498" cy="337533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7199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9003">
        <p:fade/>
      </p:transition>
    </mc:Choice>
    <mc:Fallback>
      <p:transition spd="med" advTm="690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Harry S. Truman</a:t>
            </a:r>
            <a:endParaRPr lang="en-US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9753" y="5312535"/>
            <a:ext cx="2755763" cy="762000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en-US" dirty="0"/>
              <a:t>Portrait of </a:t>
            </a:r>
            <a:r>
              <a:rPr lang="en-US" dirty="0" smtClean="0"/>
              <a:t>Harry S. Truman</a:t>
            </a:r>
            <a:endParaRPr lang="en-US" dirty="0"/>
          </a:p>
          <a:p>
            <a:pPr algn="ctr"/>
            <a:r>
              <a:rPr lang="en-US" dirty="0"/>
              <a:t> taken from Wikimedia Commons</a:t>
            </a: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0912" y="2246631"/>
            <a:ext cx="6781800" cy="3352801"/>
          </a:xfrm>
        </p:spPr>
        <p:txBody>
          <a:bodyPr>
            <a:normAutofit/>
          </a:bodyPr>
          <a:lstStyle/>
          <a:p>
            <a:r>
              <a:rPr lang="en-US" dirty="0" smtClean="0"/>
              <a:t>Took over after FDR’s death</a:t>
            </a:r>
          </a:p>
          <a:p>
            <a:r>
              <a:rPr lang="en-US" dirty="0" smtClean="0"/>
              <a:t>Manhattan Project</a:t>
            </a:r>
          </a:p>
          <a:p>
            <a:r>
              <a:rPr lang="en-US" dirty="0" smtClean="0"/>
              <a:t>Controversial end to WWII</a:t>
            </a:r>
          </a:p>
          <a:p>
            <a:pPr lvl="1"/>
            <a:r>
              <a:rPr lang="en-US" dirty="0" smtClean="0"/>
              <a:t>Hiroshima and Nagasaki</a:t>
            </a:r>
          </a:p>
          <a:p>
            <a:r>
              <a:rPr lang="en-US" dirty="0" smtClean="0"/>
              <a:t>Beginning of the Cold War</a:t>
            </a:r>
            <a:endParaRPr lang="en-US" dirty="0"/>
          </a:p>
        </p:txBody>
      </p:sp>
      <p:sp>
        <p:nvSpPr>
          <p:cNvPr id="7" name="Right Arrow 6">
            <a:hlinkClick r:id="rId6" action="ppaction://hlinksldjump"/>
          </p:cNvPr>
          <p:cNvSpPr/>
          <p:nvPr/>
        </p:nvSpPr>
        <p:spPr>
          <a:xfrm>
            <a:off x="10666412" y="5791200"/>
            <a:ext cx="1219200" cy="762000"/>
          </a:xfrm>
          <a:prstGeom prst="rightArrow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>
            <a:hlinkClick r:id="rId7" action="ppaction://hlinksldjump"/>
          </p:cNvPr>
          <p:cNvSpPr/>
          <p:nvPr/>
        </p:nvSpPr>
        <p:spPr>
          <a:xfrm rot="10800000">
            <a:off x="8151812" y="5791200"/>
            <a:ext cx="1219200" cy="762000"/>
          </a:xfrm>
          <a:prstGeom prst="rightArrow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ame 8">
            <a:hlinkClick r:id="rId8" action="ppaction://hlinksldjump"/>
          </p:cNvPr>
          <p:cNvSpPr/>
          <p:nvPr/>
        </p:nvSpPr>
        <p:spPr>
          <a:xfrm>
            <a:off x="9523412" y="5819104"/>
            <a:ext cx="990600" cy="734096"/>
          </a:xfrm>
          <a:prstGeom prst="frame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637712" y="6019800"/>
            <a:ext cx="76200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smtClean="0">
                <a:solidFill>
                  <a:schemeClr val="accent1"/>
                </a:solidFill>
                <a:hlinkClick r:id="rId8" action="ppaction://hlinksldjump"/>
              </a:rPr>
              <a:t>Home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620013" y="1916806"/>
            <a:ext cx="2677649" cy="32766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0724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8168">
        <p:fade/>
      </p:transition>
    </mc:Choice>
    <mc:Fallback>
      <p:transition spd="med" advTm="681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Warren G. Harding</a:t>
            </a:r>
            <a:endParaRPr lang="en-US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4580" y="5387241"/>
            <a:ext cx="2755763" cy="762000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en-US" dirty="0"/>
              <a:t>Portrait of </a:t>
            </a:r>
            <a:r>
              <a:rPr lang="en-US" dirty="0" smtClean="0"/>
              <a:t>Warren G. Harding</a:t>
            </a:r>
            <a:endParaRPr lang="en-US" dirty="0"/>
          </a:p>
          <a:p>
            <a:pPr algn="ctr"/>
            <a:r>
              <a:rPr lang="en-US" dirty="0"/>
              <a:t> taken from Wikimedia Commons</a:t>
            </a: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0912" y="2246631"/>
            <a:ext cx="6781800" cy="3352801"/>
          </a:xfrm>
        </p:spPr>
        <p:txBody>
          <a:bodyPr>
            <a:normAutofit/>
          </a:bodyPr>
          <a:lstStyle/>
          <a:p>
            <a:r>
              <a:rPr lang="en-US" dirty="0" smtClean="0"/>
              <a:t>Post WWI</a:t>
            </a:r>
          </a:p>
          <a:p>
            <a:pPr lvl="1"/>
            <a:r>
              <a:rPr lang="en-US" dirty="0" smtClean="0"/>
              <a:t>Return to normalcy</a:t>
            </a:r>
          </a:p>
          <a:p>
            <a:r>
              <a:rPr lang="en-US" dirty="0" smtClean="0"/>
              <a:t>Surrounded by trouble</a:t>
            </a:r>
          </a:p>
          <a:p>
            <a:pPr lvl="1"/>
            <a:r>
              <a:rPr lang="en-US" dirty="0" smtClean="0"/>
              <a:t>Ohio Gang</a:t>
            </a:r>
          </a:p>
          <a:p>
            <a:pPr lvl="1"/>
            <a:r>
              <a:rPr lang="en-US" dirty="0" smtClean="0"/>
              <a:t>Teapot Dome</a:t>
            </a:r>
          </a:p>
          <a:p>
            <a:r>
              <a:rPr lang="en-US" dirty="0" smtClean="0"/>
              <a:t>Poor policies and decision making</a:t>
            </a:r>
            <a:endParaRPr lang="en-US" dirty="0"/>
          </a:p>
        </p:txBody>
      </p:sp>
      <p:sp>
        <p:nvSpPr>
          <p:cNvPr id="7" name="Right Arrow 6">
            <a:hlinkClick r:id="rId6" action="ppaction://hlinksldjump"/>
          </p:cNvPr>
          <p:cNvSpPr/>
          <p:nvPr/>
        </p:nvSpPr>
        <p:spPr>
          <a:xfrm>
            <a:off x="10666412" y="5791200"/>
            <a:ext cx="1219200" cy="762000"/>
          </a:xfrm>
          <a:prstGeom prst="rightArrow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>
            <a:hlinkClick r:id="rId7" action="ppaction://hlinksldjump"/>
          </p:cNvPr>
          <p:cNvSpPr/>
          <p:nvPr/>
        </p:nvSpPr>
        <p:spPr>
          <a:xfrm rot="10800000">
            <a:off x="8151812" y="5791200"/>
            <a:ext cx="1219200" cy="762000"/>
          </a:xfrm>
          <a:prstGeom prst="rightArrow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ame 8">
            <a:hlinkClick r:id="rId8" action="ppaction://hlinksldjump"/>
          </p:cNvPr>
          <p:cNvSpPr/>
          <p:nvPr/>
        </p:nvSpPr>
        <p:spPr>
          <a:xfrm>
            <a:off x="9523412" y="5819104"/>
            <a:ext cx="990600" cy="734096"/>
          </a:xfrm>
          <a:prstGeom prst="frame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637712" y="6019800"/>
            <a:ext cx="76200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smtClean="0">
                <a:solidFill>
                  <a:schemeClr val="accent1"/>
                </a:solidFill>
                <a:hlinkClick r:id="rId8" action="ppaction://hlinksldjump"/>
              </a:rPr>
              <a:t>Home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645117" y="1837740"/>
            <a:ext cx="2625226" cy="3436864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7516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3667">
        <p:fade/>
      </p:transition>
    </mc:Choice>
    <mc:Fallback>
      <p:transition spd="med" advTm="836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|1.5|0.6|0.6|0.9|1.4|1.8|0.8|0.4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3|10.3|6.9|15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7.5|18.5|15.2|16.6|10.5|9.6|7.6|5.3|5.6|1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7|10.4|2.9|26.7|37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4.9|15.9|15|15.9|6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|6.9|15.7|17.6|15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7.6|18.5|6.5|7.5|22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|5.3|12.1|9.8|12.4|12.7|10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4.4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alkboard 16x9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0F09A44C-857D-42FD-9219-94A36248C2C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Chalkboard education presentation (widescreen)</Template>
  <TotalTime>0</TotalTime>
  <Words>497</Words>
  <Application>Microsoft Office PowerPoint</Application>
  <PresentationFormat>Custom</PresentationFormat>
  <Paragraphs>110</Paragraphs>
  <Slides>10</Slides>
  <Notes>8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Consolas</vt:lpstr>
      <vt:lpstr>Corbel</vt:lpstr>
      <vt:lpstr>Chalkboard 16x9</vt:lpstr>
      <vt:lpstr>United States Presidency</vt:lpstr>
      <vt:lpstr>Table of Contents</vt:lpstr>
      <vt:lpstr>Executive Branch of Government</vt:lpstr>
      <vt:lpstr>Executive Functions</vt:lpstr>
      <vt:lpstr>Famous Presidents</vt:lpstr>
      <vt:lpstr>Abraham Lincoln</vt:lpstr>
      <vt:lpstr>Franklin D. Roosevelt</vt:lpstr>
      <vt:lpstr>Harry S. Truman</vt:lpstr>
      <vt:lpstr>Warren G. Harding</vt:lpstr>
      <vt:lpstr>For more information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2015-10-12T12:13:40Z</dcterms:created>
  <dcterms:modified xsi:type="dcterms:W3CDTF">2015-10-18T16:40:53Z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TC028048469991</vt:lpwstr>
  </property>
</Properties>
</file>